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69201" autoAdjust="0"/>
  </p:normalViewPr>
  <p:slideViewPr>
    <p:cSldViewPr snapToGrid="0">
      <p:cViewPr varScale="1">
        <p:scale>
          <a:sx n="75" d="100"/>
          <a:sy n="75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CA8CF-D294-4F26-80E8-F97CAC7969C6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9A202-A355-4B9D-AAB9-CC4637366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6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Onderzoeken gedaan</a:t>
            </a:r>
          </a:p>
          <a:p>
            <a:endParaRPr lang="nl-NL" dirty="0"/>
          </a:p>
          <a:p>
            <a:r>
              <a:rPr lang="nl-NL" dirty="0"/>
              <a:t>Normale gevolgen. De ene mens is flexibeler dan de andere en kan beter op veranderingen inspelen</a:t>
            </a:r>
          </a:p>
          <a:p>
            <a:endParaRPr lang="nl-NL" dirty="0"/>
          </a:p>
          <a:p>
            <a:r>
              <a:rPr lang="nl-NL" dirty="0"/>
              <a:t>Medewerkers hebben bagage. In normale omstandigheden functioneren ze wellicht gewoon goed.</a:t>
            </a:r>
          </a:p>
          <a:p>
            <a:r>
              <a:rPr lang="nl-NL" dirty="0"/>
              <a:t>Door corona wordt gezien dat bij 3 van de 4 mensen met psychische klachten negatieve gevolgen.</a:t>
            </a:r>
          </a:p>
          <a:p>
            <a:endParaRPr lang="nl-NL" dirty="0"/>
          </a:p>
          <a:p>
            <a:r>
              <a:rPr lang="nl-NL" dirty="0"/>
              <a:t>Opvallend is dat de gevolgen nu groter zijn dan in de eerste fase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17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65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Lock down had ook gevolgen voor de kinderopvang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7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we vooral zagen is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44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helpt de medewerkers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0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Ingedeeld in een aantal groepen.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3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helpt bij deze mensen is</a:t>
            </a:r>
          </a:p>
          <a:p>
            <a:endParaRPr lang="nl-NL" dirty="0"/>
          </a:p>
          <a:p>
            <a:r>
              <a:rPr lang="nl-NL" dirty="0"/>
              <a:t>Dat kan er ook toe leiden dat medewerkers besluiten (tijdelijk) te stoppen met werken.</a:t>
            </a:r>
          </a:p>
          <a:p>
            <a:endParaRPr lang="nl-NL" dirty="0"/>
          </a:p>
          <a:p>
            <a:r>
              <a:rPr lang="nl-NL" dirty="0"/>
              <a:t>Getoetst door de bedrijfsarts,  Eerder met pensioen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07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voor deze mensen vooral helpt is hen begrenzen en de algemene tips geven.</a:t>
            </a:r>
          </a:p>
          <a:p>
            <a:endParaRPr lang="nl-NL" dirty="0"/>
          </a:p>
          <a:p>
            <a:r>
              <a:rPr lang="nl-NL" dirty="0"/>
              <a:t>1} Hou je vaste werk- en </a:t>
            </a:r>
            <a:r>
              <a:rPr lang="nl-NL" dirty="0" err="1"/>
              <a:t>leefritme</a:t>
            </a:r>
            <a:r>
              <a:rPr lang="nl-NL" dirty="0"/>
              <a:t> aan</a:t>
            </a:r>
          </a:p>
          <a:p>
            <a:r>
              <a:rPr lang="nl-NL" dirty="0"/>
              <a:t>2} Neem elk uur een korte pauze en ga naar buiten voor de lunch</a:t>
            </a:r>
          </a:p>
          <a:p>
            <a:r>
              <a:rPr lang="nl-NL" dirty="0"/>
              <a:t>3} Let op je voeding en beweeg (een ommetje of stukje fietsen)</a:t>
            </a:r>
          </a:p>
          <a:p>
            <a:r>
              <a:rPr lang="nl-NL" dirty="0"/>
              <a:t>4} Zoek naar de leuke dingen die wel kunnen</a:t>
            </a:r>
          </a:p>
          <a:p>
            <a:r>
              <a:rPr lang="nl-NL" dirty="0"/>
              <a:t>( knutselen, klussen, handwerken, of schaf een sjoelbak of 2000 stukje legpuzzel aan)</a:t>
            </a:r>
          </a:p>
          <a:p>
            <a:r>
              <a:rPr lang="nl-NL" dirty="0"/>
              <a:t>5} Sluit je af en toe af van nieuws en </a:t>
            </a:r>
            <a:r>
              <a:rPr lang="nl-NL" dirty="0" err="1"/>
              <a:t>social</a:t>
            </a:r>
            <a:r>
              <a:rPr lang="nl-NL" dirty="0"/>
              <a:t> media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46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90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Medewerkerstevredenheid – preventief medisch onderzoek – </a:t>
            </a:r>
          </a:p>
          <a:p>
            <a:endParaRPr lang="nl-NL" dirty="0"/>
          </a:p>
          <a:p>
            <a:r>
              <a:rPr lang="nl-NL" dirty="0"/>
              <a:t> inzicht krijgen in je werknemers. Echt proberen te begrijpen en doorgronden wat een medewerkers bewust of onbewust ervaart in jouw organisatie. De employee </a:t>
            </a:r>
            <a:r>
              <a:rPr lang="nl-NL" dirty="0" err="1"/>
              <a:t>experience</a:t>
            </a:r>
            <a:r>
              <a:rPr lang="nl-NL" dirty="0"/>
              <a:t> onderzoeken dus en employee </a:t>
            </a:r>
            <a:r>
              <a:rPr lang="nl-NL" dirty="0" err="1"/>
              <a:t>insights</a:t>
            </a:r>
            <a:r>
              <a:rPr lang="nl-NL" dirty="0"/>
              <a:t> verzamelen. </a:t>
            </a:r>
          </a:p>
          <a:p>
            <a:endParaRPr lang="nl-NL" dirty="0"/>
          </a:p>
          <a:p>
            <a:r>
              <a:rPr lang="nl-NL" dirty="0"/>
              <a:t>Houd regelmatig een vinger aan de pols en check of je medewerkers goed in hun vel zitten,</a:t>
            </a:r>
          </a:p>
          <a:p>
            <a:endParaRPr lang="nl-NL" dirty="0"/>
          </a:p>
          <a:p>
            <a:r>
              <a:rPr lang="nl-NL" dirty="0"/>
              <a:t>door een werknemer 1 op 1 te vragen wat hij van de koffie vindt of hoe hij dat gesprek vond gaan. </a:t>
            </a:r>
          </a:p>
          <a:p>
            <a:r>
              <a:rPr lang="nl-NL" dirty="0"/>
              <a:t>Je zou je medewerkers ook op regelmatige basis dezelfde (korte) vragen kunnen stellen, elke week bijvoorbeeld. Een voorbeeld daarvan is de corona check-in van 5 vragen die we nu vaker zien.</a:t>
            </a:r>
          </a:p>
          <a:p>
            <a:endParaRPr lang="nl-NL" dirty="0"/>
          </a:p>
          <a:p>
            <a:r>
              <a:rPr lang="nl-NL" dirty="0"/>
              <a:t>Luister wat je mensen spontaan zeggen tijdens je dagelijkse, wekelijkse of maandelijkse stand-up, </a:t>
            </a:r>
            <a:r>
              <a:rPr lang="nl-NL" dirty="0" err="1"/>
              <a:t>bila</a:t>
            </a:r>
            <a:r>
              <a:rPr lang="nl-NL" dirty="0"/>
              <a:t>, </a:t>
            </a:r>
            <a:r>
              <a:rPr lang="nl-NL" dirty="0" err="1"/>
              <a:t>coachingsgesprek</a:t>
            </a:r>
            <a:r>
              <a:rPr lang="nl-NL" dirty="0"/>
              <a:t> of teamoverleg.</a:t>
            </a:r>
            <a:br>
              <a:rPr lang="nl-NL" dirty="0"/>
            </a:br>
            <a:r>
              <a:rPr lang="nl-NL" dirty="0"/>
              <a:t> Kijk welke berichten je medewerkers op intranet of internet zetten en wat ze (anoniem) melden bij een vertrouwenspersoon.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Met </a:t>
            </a:r>
            <a:r>
              <a:rPr lang="nl-NL" dirty="0" err="1"/>
              <a:t>textmining</a:t>
            </a:r>
            <a:r>
              <a:rPr lang="nl-NL" dirty="0"/>
              <a:t> is het zelfs mogelijk om het sentiment uit e-mailverkeer van een werknemer te halen. Dat klinkt als een inbreuk op privacy, maar het gebeurt nog anoniemer dan een </a:t>
            </a:r>
            <a:r>
              <a:rPr lang="nl-NL" dirty="0" err="1"/>
              <a:t>medewerkersonderzoek</a:t>
            </a:r>
            <a:r>
              <a:rPr lang="nl-NL" dirty="0"/>
              <a:t>.</a:t>
            </a:r>
            <a:br>
              <a:rPr lang="nl-NL" dirty="0"/>
            </a:br>
            <a:endParaRPr lang="nl-NL" dirty="0"/>
          </a:p>
          <a:p>
            <a:r>
              <a:rPr lang="nl-NL" dirty="0"/>
              <a:t>Je kunt het geven van feedback natuurlijk ook promoten. Zorg dat je mensen ergens een uitlaatklep hebben, zoals een </a:t>
            </a:r>
            <a:r>
              <a:rPr lang="nl-NL" dirty="0" err="1"/>
              <a:t>ideeënbus</a:t>
            </a:r>
            <a:r>
              <a:rPr lang="nl-NL" dirty="0"/>
              <a:t> of een mogelijkheid op je intranet waar ze spontaan (en eventueel anoniem) feedback kunnen geven.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Je kunt medewerkers ook vragen zich op te geven voor een </a:t>
            </a:r>
            <a:r>
              <a:rPr lang="nl-NL" dirty="0" err="1"/>
              <a:t>onderzoekspanel</a:t>
            </a:r>
            <a:r>
              <a:rPr lang="nl-NL" dirty="0"/>
              <a:t>, een employee community, waar ze ideeën en feedback kunnen delen.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9A202-A355-4B9D-AAB9-CC463736639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01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8C0CF-04AA-46D5-B00C-99B2ABC19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92D3CC-40F4-4F37-BE4F-D9C1CB292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35F7BF-4A27-4DB2-8686-6AB013E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29ECB7-D1CC-4345-AB34-2D35C5A1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0F6E1D-938D-4F49-A727-E0FC0C2B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F0689-0044-445C-A22C-87E9B556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8D0FC7-8E17-4F05-8100-9DBE509EF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9F91A8-E83D-4F34-8C15-DEF24FFF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B1ADEC-F1B1-4748-B649-F9D99EFA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E0C2F4-DF88-496C-8EEE-817D0F59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90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35DC8B-65BE-4046-B9F7-14BD42B0A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5314C5-AD0D-47E4-BF5F-D10DAAD9D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5F5BD-02E9-481C-B34B-0761F824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D4F548-F228-4A9B-9963-6E8EBEFA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94E4C-06CB-492C-A512-55457CB3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9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C5525-B544-4410-A1AA-DD6EE8F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693A10-A199-4DB2-8A4E-FD54819A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09E2-478B-4089-A323-BF821B5E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BA0ABC-E17C-45CB-8A4C-F4CFAAB2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A76BF8-A351-45BB-BAD3-A0699D88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34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F0EAE-D204-4711-AF57-B2DAFB74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29B907-7421-4F4C-B01A-BE4C5E62C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ACDA95-1225-428E-97E2-969A2F4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E057BD-BA7F-42B4-BA01-AA2E2DB3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E247E2-FDA4-4BEC-96EB-253C9FDF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2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6016C-6802-47DE-A5A1-D5CA69B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6A2CF1-A106-4F5E-A08E-3C4CA8018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1D145F-08C5-43ED-8509-F0112BB8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9ED932-3632-43B4-952B-578BA5F1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56EFD4-117E-4958-BB4D-93665440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2D793F-31AE-461D-A9B5-0C93FEAF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81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6AC2-7B6C-44C8-8A69-89CBB4EC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9979E0-FC83-4BC2-81FE-1327265D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5036E5-BC26-4DE0-BDF7-A59D8CB6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8CFF49-9091-49BF-A970-CDFB2329D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C586941-A614-4D78-B75E-6DC663ACD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A44623-9BA1-4C04-8686-F218D94D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4801F5F-E5F6-4704-978E-A6845B5D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3677A6F-17B1-42FB-B0B8-9F496EA3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36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5AF74-AEB4-4584-822E-4B30AFDD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67A362-EEE7-44E8-BC84-2CB7F96C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FD75B8-1CEC-4AAD-BFF7-BEB42A29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726448-AE86-481E-9724-3E08363E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62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65F1D35-6C2D-4634-833D-E54122DD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7898CA-6806-452D-8F83-976DADC0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6C603F-EC5A-415D-B661-C9190F03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8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E81F7-30E9-4E00-B4BB-617C58B3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C9DB3F-E8B1-44BC-AD15-5134F048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A84B28-B230-4536-A8B0-820BAE09F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610FF1-8E59-48F6-A518-7EA291CC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5449CD-0303-43CE-9379-19BC0EBC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04CD1-3C58-468A-AB0E-D573883A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84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648DC-679F-4A60-994D-477B45EE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1C0877-D7F6-4D41-9156-B3557A0A9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209F76-0DE1-47C7-9192-23C467F4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342FBC-7F90-449E-9812-3802CACB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BC0D09-692E-43AC-AB3D-A5E55AEE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BDBC56-BE42-4E79-932E-C4073C79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90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481C54-16F2-4E86-8133-0E07659F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74A20D-E295-433B-9D4E-F471EDFF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F3FC0-C3E1-4188-B460-23C441C73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B4E7-0BF1-4F5F-A362-BE3498758CB8}" type="datetimeFigureOut">
              <a:rPr lang="nl-NL" smtClean="0"/>
              <a:t>20-01-2021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66F2F4-7410-4ECB-B113-7404C40B8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42665-0DA8-4E42-BE75-540FFADE9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919B-B94C-4A76-8066-35B7E7460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6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4D944-F861-40D2-815C-0C2AF0D27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0267"/>
            <a:ext cx="9144000" cy="1799696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Covid-19 en de psychische belasting bij medewerkers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87D509-96FA-464E-9CBA-E09E73478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15962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Ervaringen van Margriet Maris in de zorg in </a:t>
            </a:r>
            <a:r>
              <a:rPr lang="nl-NL" dirty="0" err="1">
                <a:latin typeface="Rotis Sans Serif Std" panose="020B0503030202020304" pitchFamily="34" charset="77"/>
              </a:rPr>
              <a:t>Covid</a:t>
            </a:r>
            <a:r>
              <a:rPr lang="nl-NL" dirty="0">
                <a:latin typeface="Rotis Sans Serif Std" panose="020B0503030202020304" pitchFamily="34" charset="77"/>
              </a:rPr>
              <a:t>-tijden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A899EB-1683-B34B-985D-921C83E8D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3" y="338137"/>
            <a:ext cx="1459518" cy="7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1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733"/>
            <a:ext cx="10515600" cy="12192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Rotis Sans Serif Std" panose="020B0503030202020304" pitchFamily="34" charset="77"/>
              </a:rPr>
              <a:t>Grote groep die zo goed als mogelijk doorgaat</a:t>
            </a:r>
            <a:br>
              <a:rPr lang="nl-NL" dirty="0">
                <a:latin typeface="Rotis Sans Serif Std" panose="020B0503030202020304" pitchFamily="34" charset="77"/>
              </a:rPr>
            </a:br>
            <a:endParaRPr lang="nl-NL" dirty="0">
              <a:latin typeface="Rotis Sans Serif Std" panose="020B0503030202020304" pitchFamily="34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8839200" cy="4060296"/>
          </a:xfrm>
        </p:spPr>
        <p:txBody>
          <a:bodyPr/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pPr>
              <a:buFontTx/>
              <a:buChar char="-"/>
            </a:pPr>
            <a:r>
              <a:rPr lang="nl-NL" dirty="0">
                <a:latin typeface="Rotis Sans Serif Std" panose="020B0503030202020304" pitchFamily="34" charset="77"/>
              </a:rPr>
              <a:t>Aandacht geven (persoonlijke aandacht)</a:t>
            </a:r>
          </a:p>
          <a:p>
            <a:pPr>
              <a:buFontTx/>
              <a:buChar char="-"/>
            </a:pPr>
            <a:endParaRPr lang="nl-NL" dirty="0">
              <a:latin typeface="Rotis Sans Serif Std" panose="020B0503030202020304" pitchFamily="34" charset="77"/>
            </a:endParaRPr>
          </a:p>
          <a:p>
            <a:pPr>
              <a:buFontTx/>
              <a:buChar char="-"/>
            </a:pPr>
            <a:r>
              <a:rPr lang="nl-NL" dirty="0">
                <a:latin typeface="Rotis Sans Serif Std" panose="020B0503030202020304" pitchFamily="34" charset="77"/>
              </a:rPr>
              <a:t>Erkenning voor het werk dat gedaan wordt</a:t>
            </a:r>
          </a:p>
          <a:p>
            <a:pPr>
              <a:buFontTx/>
              <a:buChar char="-"/>
            </a:pPr>
            <a:endParaRPr lang="nl-NL" dirty="0">
              <a:latin typeface="Rotis Sans Serif Std" panose="020B0503030202020304" pitchFamily="34" charset="77"/>
            </a:endParaRPr>
          </a:p>
          <a:p>
            <a:pPr>
              <a:buFontTx/>
              <a:buChar char="-"/>
            </a:pPr>
            <a:r>
              <a:rPr lang="nl-NL" dirty="0">
                <a:latin typeface="Rotis Sans Serif Std" panose="020B0503030202020304" pitchFamily="34" charset="77"/>
              </a:rPr>
              <a:t>Ruimte geven met elkaar ervaringen te delen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9420CE-DCB4-7042-AF1F-C530D0757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0" y="528372"/>
            <a:ext cx="1403503" cy="6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2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0342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Tweede 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8133"/>
            <a:ext cx="8839200" cy="4178830"/>
          </a:xfrm>
        </p:spPr>
        <p:txBody>
          <a:bodyPr>
            <a:normAutofit/>
          </a:bodyPr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Enigszins wennen aan nieuwe situatie;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Ongeduld, irritaties en korte lontjes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Uitgeput uit eerste fase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De combinatie van alle ballen wordt teveel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31195E-104E-B64D-B7F9-5FCC7535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933" y="486833"/>
            <a:ext cx="1430867" cy="6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667"/>
            <a:ext cx="10515600" cy="1473200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Leidinggevende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33600"/>
            <a:ext cx="10371667" cy="4043363"/>
          </a:xfrm>
        </p:spPr>
        <p:txBody>
          <a:bodyPr>
            <a:normAutofit fontScale="92500"/>
          </a:bodyPr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Enigszins wennen aan nieuwe situatie (duidelijkheid en transparantie)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Ongeduld, irritaties en korte lontjes ( herkennen, erkennen, ruimte geven)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Uitgeput uit eerste fase (erkennen en ruimte geven)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De combinatie van alle verschillende taken wordt teveel 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6B1015-E964-9E49-A23E-996A321A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666" y="681037"/>
            <a:ext cx="1430867" cy="6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018"/>
            <a:ext cx="10515600" cy="2288382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Bedrijfsmaatschappelijk 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48933"/>
            <a:ext cx="11302999" cy="4128030"/>
          </a:xfrm>
        </p:spPr>
        <p:txBody>
          <a:bodyPr>
            <a:normAutofit fontScale="92500" lnSpcReduction="10000"/>
          </a:bodyPr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Herkennen, erkennen en ruimte geven voor ongeduld, irritaties en korte lontjes 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Degenen die uitgeput uit de eerste fase komen: erkennen en ruimte geven; grenzen </a:t>
            </a: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   stellen en bewaken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De combinatie van alle taken wordt teveel; helpen ordenen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Keuzes laten maken zodat iemand zichzelf ruimte kan geven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4A5607-AD36-A045-BF3B-5756D27E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404018"/>
            <a:ext cx="1413933" cy="6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799"/>
            <a:ext cx="10515600" cy="1134533"/>
          </a:xfrm>
        </p:spPr>
        <p:txBody>
          <a:bodyPr>
            <a:normAutofit/>
          </a:bodyPr>
          <a:lstStyle/>
          <a:p>
            <a:r>
              <a:rPr lang="nl-NL" dirty="0">
                <a:latin typeface="Rotis Sans Serif Std" panose="020B0503030202020304" pitchFamily="34" charset="77"/>
              </a:rPr>
              <a:t>aandacht – luisteren – signaleren - 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1999"/>
            <a:ext cx="8839200" cy="4144963"/>
          </a:xfrm>
        </p:spPr>
        <p:txBody>
          <a:bodyPr>
            <a:normAutofit/>
          </a:bodyPr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Luister-hulplijn voor ondersteuning en voor vragen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 err="1">
                <a:latin typeface="Rotis Sans Serif Std" panose="020B0503030202020304" pitchFamily="34" charset="77"/>
              </a:rPr>
              <a:t>Ideeënbus</a:t>
            </a:r>
            <a:r>
              <a:rPr lang="nl-NL" dirty="0">
                <a:latin typeface="Rotis Sans Serif Std" panose="020B0503030202020304" pitchFamily="34" charset="77"/>
              </a:rPr>
              <a:t> –actief feedback vragen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Check-in vragen stellen (vraag hoe het met iemand is)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Groepsbijeenkomst organiseren over een thema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5B213B-1260-1140-B6D9-C0257943C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321203"/>
            <a:ext cx="2038503" cy="9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7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1591734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aandacht – luisteren – signaleren - 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06133"/>
            <a:ext cx="11133667" cy="3670829"/>
          </a:xfrm>
        </p:spPr>
        <p:txBody>
          <a:bodyPr>
            <a:normAutofit/>
          </a:bodyPr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Uitlaatklep: 	luisterlijn, </a:t>
            </a:r>
            <a:r>
              <a:rPr lang="nl-NL" dirty="0" err="1">
                <a:latin typeface="Rotis Sans Serif Std" panose="020B0503030202020304" pitchFamily="34" charset="77"/>
              </a:rPr>
              <a:t>ideeënbus</a:t>
            </a:r>
            <a:r>
              <a:rPr lang="nl-NL" dirty="0">
                <a:latin typeface="Rotis Sans Serif Std" panose="020B0503030202020304" pitchFamily="34" charset="77"/>
              </a:rPr>
              <a:t>, intranet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Vangnet:	luisterlijn, bedrijfsmaatschappelijk werk, vertrouwenspersoon,      	          bedrijfsarts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8A071B-B1D4-9B44-AFE7-3A6385ED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133" y="388672"/>
            <a:ext cx="1405466" cy="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3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01"/>
            <a:ext cx="10515600" cy="1744132"/>
          </a:xfrm>
        </p:spPr>
        <p:txBody>
          <a:bodyPr>
            <a:normAutofit/>
          </a:bodyPr>
          <a:lstStyle/>
          <a:p>
            <a:r>
              <a:rPr lang="nl-NL" dirty="0">
                <a:latin typeface="Rotis Sans Serif Std" panose="020B0503030202020304" pitchFamily="34" charset="77"/>
              </a:rPr>
              <a:t>aandacht – luisteren – signaleren - 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23067"/>
            <a:ext cx="8839200" cy="3653895"/>
          </a:xfrm>
        </p:spPr>
        <p:txBody>
          <a:bodyPr>
            <a:normAutofit fontScale="92500" lnSpcReduction="10000"/>
          </a:bodyPr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Proactief benaderen van medewerkers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Luisterlijn 24/7 bereikbaarheid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Individuele gesprekken / open spreekuur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Groepsbijeenkomsten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908233-BA63-8448-ABB8-B5746756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267" y="716276"/>
            <a:ext cx="1454303" cy="7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7" y="1162843"/>
            <a:ext cx="10515600" cy="1325563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Meenemen naar 2021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8405"/>
            <a:ext cx="8839200" cy="3688557"/>
          </a:xfrm>
        </p:spPr>
        <p:txBody>
          <a:bodyPr>
            <a:normAutofit/>
          </a:bodyPr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 Proactief benaderen van medewerkers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 Groepsbijeenkomsten over een thema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F491C2-D549-3C43-BFA6-9EE75D2B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533" y="507471"/>
            <a:ext cx="1437370" cy="6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787FB-14CE-9141-9C6A-EE1F6CF2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996"/>
            <a:ext cx="10515600" cy="792692"/>
          </a:xfrm>
        </p:spPr>
        <p:txBody>
          <a:bodyPr>
            <a:normAutofit fontScale="90000"/>
          </a:bodyPr>
          <a:lstStyle/>
          <a:p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Hartelijk dank voor je aandacht. </a:t>
            </a:r>
            <a:br>
              <a:rPr lang="nl-NL"/>
            </a:br>
            <a:r>
              <a:rPr lang="nl-NL"/>
              <a:t>Wij zijn er nog om je vragen te beantwoorden; nu of 085 888 0 886/ info@dezaakhermelink.nl</a:t>
            </a:r>
            <a:br>
              <a:rPr lang="nl-NL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91C767-B0EE-FF4C-94AA-FC009D03B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70827"/>
            <a:ext cx="6925734" cy="27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3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372533"/>
            <a:ext cx="10659533" cy="2421467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Psychische belasting door corona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839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Angst</a:t>
            </a:r>
          </a:p>
          <a:p>
            <a:r>
              <a:rPr lang="nl-NL" dirty="0"/>
              <a:t>Machteloosheid</a:t>
            </a:r>
          </a:p>
          <a:p>
            <a:r>
              <a:rPr lang="nl-NL" dirty="0"/>
              <a:t>Oplopende spanning en stress</a:t>
            </a:r>
          </a:p>
          <a:p>
            <a:r>
              <a:rPr lang="nl-NL" dirty="0"/>
              <a:t>Onzekerheid</a:t>
            </a:r>
          </a:p>
          <a:p>
            <a:r>
              <a:rPr lang="nl-NL" dirty="0"/>
              <a:t>Verdriet</a:t>
            </a:r>
          </a:p>
          <a:p>
            <a:r>
              <a:rPr lang="nl-NL" dirty="0"/>
              <a:t>Somberheid en depressie</a:t>
            </a:r>
          </a:p>
          <a:p>
            <a:r>
              <a:rPr lang="nl-NL" dirty="0"/>
              <a:t>Gemis aan sociale contacten</a:t>
            </a:r>
          </a:p>
          <a:p>
            <a:r>
              <a:rPr lang="nl-NL" dirty="0"/>
              <a:t>Gemis aan contact met hulpverleners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CD67AF-AE8A-EF43-8AAD-D81399322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258" y="532870"/>
            <a:ext cx="1388645" cy="6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9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38"/>
            <a:ext cx="10515600" cy="2896130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Eerste 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8839200" cy="4229630"/>
          </a:xfrm>
        </p:spPr>
        <p:txBody>
          <a:bodyPr/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Onduidelijkheid-onzekerheid</a:t>
            </a:r>
          </a:p>
          <a:p>
            <a:r>
              <a:rPr lang="nl-NL" dirty="0">
                <a:latin typeface="Rotis Sans Serif Std" panose="020B0503030202020304" pitchFamily="34" charset="77"/>
              </a:rPr>
              <a:t>Breken met routine </a:t>
            </a:r>
          </a:p>
          <a:p>
            <a:r>
              <a:rPr lang="nl-NL" dirty="0">
                <a:latin typeface="Rotis Sans Serif Std" panose="020B0503030202020304" pitchFamily="34" charset="77"/>
              </a:rPr>
              <a:t>Eigen gezondheidssituatie</a:t>
            </a:r>
          </a:p>
          <a:p>
            <a:r>
              <a:rPr lang="nl-NL" dirty="0">
                <a:latin typeface="Rotis Sans Serif Std" panose="020B0503030202020304" pitchFamily="34" charset="77"/>
              </a:rPr>
              <a:t>Risico’s binnen je werk</a:t>
            </a:r>
          </a:p>
          <a:p>
            <a:r>
              <a:rPr lang="nl-NL" dirty="0">
                <a:latin typeface="Rotis Sans Serif Std" panose="020B0503030202020304" pitchFamily="34" charset="77"/>
              </a:rPr>
              <a:t>Nieuwe dilemma’s over wat mogelijk is (discussies met ouders over wel of niet vitaal beroep)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CA4F0F-1B54-4D45-A24C-C3530EE5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67" y="681037"/>
            <a:ext cx="1420436" cy="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999"/>
            <a:ext cx="10515600" cy="2286001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Gevolgen medewerkers in eerste 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0533"/>
            <a:ext cx="8839200" cy="3488268"/>
          </a:xfrm>
        </p:spPr>
        <p:txBody>
          <a:bodyPr/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Paniek, niet meer helder nadenken</a:t>
            </a:r>
          </a:p>
          <a:p>
            <a:r>
              <a:rPr lang="nl-NL" dirty="0">
                <a:latin typeface="Rotis Sans Serif Std" panose="020B0503030202020304" pitchFamily="34" charset="77"/>
              </a:rPr>
              <a:t>Verlies van routinematige vaardigheden (alles op losse schroeven)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F18814-4CFA-2E48-824F-895EE58F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67" y="727867"/>
            <a:ext cx="1420436" cy="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9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403"/>
            <a:ext cx="10515600" cy="2167997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Leidinggevenden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5066"/>
            <a:ext cx="8839200" cy="2946401"/>
          </a:xfrm>
        </p:spPr>
        <p:txBody>
          <a:bodyPr/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Dezelfde reflexen als bij werknemers</a:t>
            </a:r>
          </a:p>
          <a:p>
            <a:r>
              <a:rPr lang="nl-NL" dirty="0">
                <a:latin typeface="Rotis Sans Serif Std" panose="020B0503030202020304" pitchFamily="34" charset="77"/>
              </a:rPr>
              <a:t>Duidelijkheid, structuur en transparantie over beleid</a:t>
            </a:r>
          </a:p>
          <a:p>
            <a:r>
              <a:rPr lang="nl-NL" dirty="0">
                <a:latin typeface="Rotis Sans Serif Std" panose="020B0503030202020304" pitchFamily="34" charset="77"/>
              </a:rPr>
              <a:t>Aandacht en zichtbare aanwezigheid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890F56-FC7D-994A-BDA9-4FE41825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399" y="524404"/>
            <a:ext cx="1403503" cy="6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2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733"/>
            <a:ext cx="10515600" cy="1439863"/>
          </a:xfrm>
        </p:spPr>
        <p:txBody>
          <a:bodyPr>
            <a:normAutofit/>
          </a:bodyPr>
          <a:lstStyle/>
          <a:p>
            <a:r>
              <a:rPr lang="nl-NL" dirty="0">
                <a:latin typeface="Rotis Sans Serif Std" panose="020B0503030202020304" pitchFamily="34" charset="77"/>
              </a:rPr>
              <a:t>Bedrijfsmaatschappelijk 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1199"/>
            <a:ext cx="8839200" cy="4195763"/>
          </a:xfrm>
        </p:spPr>
        <p:txBody>
          <a:bodyPr/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1 Mensen met angst voor zichzelf en naasten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2 Doorzetters en aanpakkers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3 Getriggerd door situatie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4 Grote groep die zo goed en kwaad doorgaat</a:t>
            </a: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AFBA17-B62A-924C-B53E-D3FF683B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867" y="536574"/>
            <a:ext cx="1422398" cy="6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6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1659467"/>
          </a:xfrm>
        </p:spPr>
        <p:txBody>
          <a:bodyPr>
            <a:normAutofit/>
          </a:bodyPr>
          <a:lstStyle/>
          <a:p>
            <a:r>
              <a:rPr lang="nl-NL" dirty="0">
                <a:latin typeface="Rotis Sans Serif Std" panose="020B0503030202020304" pitchFamily="34" charset="77"/>
              </a:rPr>
              <a:t>Mensen met angst voor zichzelf en naasten</a:t>
            </a:r>
            <a:br>
              <a:rPr lang="nl-NL" dirty="0">
                <a:latin typeface="Rotis Sans Serif Std" panose="020B0503030202020304" pitchFamily="34" charset="77"/>
              </a:rPr>
            </a:br>
            <a:endParaRPr lang="nl-NL" dirty="0">
              <a:latin typeface="Rotis Sans Serif Std" panose="020B0503030202020304" pitchFamily="34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24000"/>
            <a:ext cx="11218333" cy="4652963"/>
          </a:xfrm>
        </p:spPr>
        <p:txBody>
          <a:bodyPr/>
          <a:lstStyle/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  <a:p>
            <a:pPr>
              <a:buFontTx/>
              <a:buChar char="-"/>
            </a:pPr>
            <a:r>
              <a:rPr lang="nl-NL" dirty="0">
                <a:latin typeface="Rotis Sans Serif Std" panose="020B0503030202020304" pitchFamily="34" charset="77"/>
              </a:rPr>
              <a:t>luisteren, angst bespreken en aan realiteit toetsen;</a:t>
            </a: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   onzekerheden benoemen niet verbloemen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Rotis Sans Serif Std" panose="020B0503030202020304" pitchFamily="34" charset="77"/>
              </a:rPr>
              <a:t>- Naar een modus om zo goed mogelijk te blijven functioneren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620A4A-8286-D846-BE5E-339FE0F0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533" y="541338"/>
            <a:ext cx="1426633" cy="6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/>
          <a:lstStyle/>
          <a:p>
            <a:r>
              <a:rPr lang="nl-NL" dirty="0">
                <a:latin typeface="Rotis Sans Serif Std" panose="020B0503030202020304" pitchFamily="34" charset="77"/>
              </a:rPr>
              <a:t>Doorzetters en aanpakkers</a:t>
            </a:r>
            <a:br>
              <a:rPr lang="nl-NL" dirty="0">
                <a:latin typeface="Rotis Sans Serif Std" panose="020B0503030202020304" pitchFamily="34" charset="77"/>
              </a:rPr>
            </a:br>
            <a:endParaRPr lang="nl-NL" dirty="0">
              <a:latin typeface="Rotis Sans Serif Std" panose="020B0503030202020304" pitchFamily="34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1999"/>
            <a:ext cx="8839200" cy="4144963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pPr>
              <a:buFontTx/>
              <a:buChar char="-"/>
            </a:pPr>
            <a:r>
              <a:rPr lang="nl-NL" dirty="0">
                <a:latin typeface="Rotis Sans Serif Std" panose="020B0503030202020304" pitchFamily="34" charset="77"/>
              </a:rPr>
              <a:t>Knop omgezet, en aanpakken (fijn voor leidinggevenden)</a:t>
            </a:r>
          </a:p>
          <a:p>
            <a:pPr>
              <a:buFontTx/>
              <a:buChar char="-"/>
            </a:pPr>
            <a:r>
              <a:rPr lang="nl-NL" dirty="0">
                <a:latin typeface="Rotis Sans Serif Std" panose="020B0503030202020304" pitchFamily="34" charset="77"/>
              </a:rPr>
              <a:t>Afremmen, zij zijn afgelopen zomer ingestort</a:t>
            </a:r>
            <a:br>
              <a:rPr lang="nl-NL" dirty="0">
                <a:latin typeface="Rotis Sans Serif Std" panose="020B0503030202020304" pitchFamily="34" charset="77"/>
              </a:rPr>
            </a:br>
            <a:r>
              <a:rPr lang="nl-NL" dirty="0">
                <a:latin typeface="Rotis Sans Serif Std" panose="020B0503030202020304" pitchFamily="34" charset="77"/>
              </a:rPr>
              <a:t>(slecht slapen, enorme vermoeidheid)</a:t>
            </a:r>
          </a:p>
          <a:p>
            <a:pPr>
              <a:buFontTx/>
              <a:buChar char="-"/>
            </a:pPr>
            <a:r>
              <a:rPr lang="nl-NL" dirty="0">
                <a:latin typeface="Rotis Sans Serif Std" panose="020B0503030202020304" pitchFamily="34" charset="77"/>
              </a:rPr>
              <a:t>Modus vinden om naast werk genoeg afleiding te hebben</a:t>
            </a: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  <a:p>
            <a:pPr marL="0" indent="0">
              <a:buNone/>
            </a:pPr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A34064-C550-594E-AE09-87B9A001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533" y="615157"/>
            <a:ext cx="1437370" cy="6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A891D-B0E3-4F1E-91A3-11AEDC5D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799"/>
            <a:ext cx="10515600" cy="1676400"/>
          </a:xfrm>
        </p:spPr>
        <p:txBody>
          <a:bodyPr>
            <a:normAutofit/>
          </a:bodyPr>
          <a:lstStyle/>
          <a:p>
            <a:r>
              <a:rPr lang="nl-NL" dirty="0">
                <a:latin typeface="Rotis Sans Serif Std" panose="020B0503030202020304" pitchFamily="34" charset="77"/>
              </a:rPr>
              <a:t>Getriggerd door situatie</a:t>
            </a:r>
            <a:br>
              <a:rPr lang="nl-NL" dirty="0">
                <a:latin typeface="Rotis Sans Serif Std" panose="020B0503030202020304" pitchFamily="34" charset="77"/>
              </a:rPr>
            </a:br>
            <a:endParaRPr lang="nl-NL" dirty="0">
              <a:latin typeface="Rotis Sans Serif Std" panose="020B0503030202020304" pitchFamily="34" charset="77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8ED39-B606-4765-B65A-0C7A23E7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6933"/>
            <a:ext cx="8839200" cy="3620029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latin typeface="Rotis Sans Serif Std" panose="020B0503030202020304" pitchFamily="34" charset="77"/>
              </a:rPr>
              <a:t>Onzekerheid en angst </a:t>
            </a:r>
            <a:r>
              <a:rPr lang="nl-NL" dirty="0" err="1">
                <a:latin typeface="Rotis Sans Serif Std" panose="020B0503030202020304" pitchFamily="34" charset="77"/>
              </a:rPr>
              <a:t>triggert</a:t>
            </a:r>
            <a:r>
              <a:rPr lang="nl-NL" dirty="0">
                <a:latin typeface="Rotis Sans Serif Std" panose="020B0503030202020304" pitchFamily="34" charset="77"/>
              </a:rPr>
              <a:t> een eerdere situatie waarin iemand onder druk kwam te staan zoals bijvoorbeeld:</a:t>
            </a:r>
            <a:br>
              <a:rPr lang="nl-NL" dirty="0">
                <a:latin typeface="Rotis Sans Serif Std" panose="020B0503030202020304" pitchFamily="34" charset="77"/>
              </a:rPr>
            </a:br>
            <a:r>
              <a:rPr lang="nl-NL" dirty="0">
                <a:latin typeface="Rotis Sans Serif Std" panose="020B0503030202020304" pitchFamily="34" charset="77"/>
              </a:rPr>
              <a:t>- seksueel misbruik</a:t>
            </a:r>
            <a:br>
              <a:rPr lang="nl-NL" dirty="0">
                <a:latin typeface="Rotis Sans Serif Std" panose="020B0503030202020304" pitchFamily="34" charset="77"/>
              </a:rPr>
            </a:br>
            <a:r>
              <a:rPr lang="nl-NL" dirty="0">
                <a:latin typeface="Rotis Sans Serif Std" panose="020B0503030202020304" pitchFamily="34" charset="77"/>
              </a:rPr>
              <a:t>- slechte relaties</a:t>
            </a:r>
            <a:br>
              <a:rPr lang="nl-NL" dirty="0">
                <a:latin typeface="Rotis Sans Serif Std" panose="020B0503030202020304" pitchFamily="34" charset="77"/>
              </a:rPr>
            </a:br>
            <a:r>
              <a:rPr lang="nl-NL" dirty="0">
                <a:latin typeface="Rotis Sans Serif Std" panose="020B0503030202020304" pitchFamily="34" charset="77"/>
              </a:rPr>
              <a:t>- traumatische ervaringen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Slecht slapen, in de war, mensen herkennen het zelf niet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r>
              <a:rPr lang="nl-NL" dirty="0">
                <a:latin typeface="Rotis Sans Serif Std" panose="020B0503030202020304" pitchFamily="34" charset="77"/>
              </a:rPr>
              <a:t>Herkennen en erkennen, psychologische ondersteuning</a:t>
            </a:r>
          </a:p>
          <a:p>
            <a:endParaRPr lang="nl-NL" dirty="0">
              <a:latin typeface="Rotis Sans Serif Std" panose="020B0503030202020304" pitchFamily="34" charset="77"/>
            </a:endParaRPr>
          </a:p>
          <a:p>
            <a:endParaRPr lang="nl-NL" dirty="0">
              <a:latin typeface="Rotis Sans Serif Std" panose="020B05030302020203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57D6DA-2F5D-D741-82E8-D3B4513D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533" y="681039"/>
            <a:ext cx="1437370" cy="6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46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1018</Words>
  <Application>Microsoft Macintosh PowerPoint</Application>
  <PresentationFormat>Breedbeeld</PresentationFormat>
  <Paragraphs>171</Paragraphs>
  <Slides>18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Rotis Sans Serif Std</vt:lpstr>
      <vt:lpstr>Kantoorthema</vt:lpstr>
      <vt:lpstr>Covid-19 en de psychische belasting bij medewerkers </vt:lpstr>
      <vt:lpstr>Psychische belasting door corona</vt:lpstr>
      <vt:lpstr>Eerste fase</vt:lpstr>
      <vt:lpstr>Gevolgen medewerkers in eerste fase</vt:lpstr>
      <vt:lpstr>Leidinggevenden</vt:lpstr>
      <vt:lpstr>Bedrijfsmaatschappelijk werk</vt:lpstr>
      <vt:lpstr>Mensen met angst voor zichzelf en naasten </vt:lpstr>
      <vt:lpstr>Doorzetters en aanpakkers </vt:lpstr>
      <vt:lpstr>Getriggerd door situatie </vt:lpstr>
      <vt:lpstr>Grote groep die zo goed als mogelijk doorgaat </vt:lpstr>
      <vt:lpstr>Tweede fase</vt:lpstr>
      <vt:lpstr>Leidinggevende </vt:lpstr>
      <vt:lpstr>Bedrijfsmaatschappelijk werk</vt:lpstr>
      <vt:lpstr>aandacht – luisteren – signaleren - handelen</vt:lpstr>
      <vt:lpstr>aandacht – luisteren – signaleren - handelen</vt:lpstr>
      <vt:lpstr>aandacht – luisteren – signaleren - handelen</vt:lpstr>
      <vt:lpstr>Meenemen naar 2021</vt:lpstr>
      <vt:lpstr>   Hartelijk dank voor je aandacht.  Wij zijn er nog om je vragen te beantwoorden; nu of 085 888 0 886/ info@dezaakhermelink.nl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en de psychische belasting bij medewerkers</dc:title>
  <dc:creator>margriet Maris</dc:creator>
  <cp:lastModifiedBy>Karin Hermelink</cp:lastModifiedBy>
  <cp:revision>19</cp:revision>
  <dcterms:created xsi:type="dcterms:W3CDTF">2021-01-05T11:57:06Z</dcterms:created>
  <dcterms:modified xsi:type="dcterms:W3CDTF">2021-01-20T18:04:53Z</dcterms:modified>
</cp:coreProperties>
</file>